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Open Sans" pitchFamily="34" charset="0"/>
      <p:bold r:id="rId25"/>
    </p:embeddedFont>
    <p:embeddedFont>
      <p:font typeface="Open Sans" pitchFamily="34" charset="-122"/>
      <p:bold r:id="rId26"/>
    </p:embeddedFont>
    <p:embeddedFont>
      <p:font typeface="Open Sans" pitchFamily="34" charset="-12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658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Career Advisor: Guiding Students to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development of an AI-powered career advisor, designed to help students make informed decisions about their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67112"/>
            <a:ext cx="2437567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534" y="393740"/>
            <a:ext cx="8141732" cy="894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Machine Learning Models: Powering the AI Engine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87534" y="1574959"/>
            <a:ext cx="8141732" cy="472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9163407" y="2226469"/>
            <a:ext cx="1789986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Decision Tree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987534" y="2535912"/>
            <a:ext cx="8141732" cy="229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interpret career choices.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7534" y="3266123"/>
            <a:ext cx="8141732" cy="472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9163407" y="3917633"/>
            <a:ext cx="1789986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SVM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987534" y="4227076"/>
            <a:ext cx="8141732" cy="229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classification accuracy.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7534" y="4957286"/>
            <a:ext cx="8141732" cy="472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9163407" y="5608796"/>
            <a:ext cx="1789986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Random Forest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987534" y="5918240"/>
            <a:ext cx="8141732" cy="229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complex data patterns.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7534" y="6648450"/>
            <a:ext cx="8141732" cy="472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9163407" y="7299960"/>
            <a:ext cx="1789986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Clustering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987534" y="7609403"/>
            <a:ext cx="8141732" cy="229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student groups with similar interests.</a:t>
            </a:r>
            <a:endParaRPr lang="en-US" sz="1100" dirty="0"/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643414"/>
            <a:ext cx="7645479" cy="214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System Architecture: Data Collection and Preprocessing</a:t>
            </a:r>
            <a:endParaRPr lang="en-US" sz="44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0" y="3105150"/>
            <a:ext cx="1070491" cy="1598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0863" y="3319224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Sources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40863" y="3804404"/>
            <a:ext cx="625387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Collection of student data. Includes academic records and interests.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4703326"/>
            <a:ext cx="1070491" cy="1598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0863" y="4917400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Preprocessing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40863" y="5402580"/>
            <a:ext cx="625387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Cleaning and formatting the data. Ensuring quality for model training.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6301502"/>
            <a:ext cx="1070491" cy="12845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0863" y="6515576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Extraction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40863" y="7000756"/>
            <a:ext cx="625387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Identifying relevant data. Enhancing model performance.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464" y="516414"/>
            <a:ext cx="7819073" cy="12615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Python Libraries: Pandas, NumPy, Scikit-learn, Matplotlib</a:t>
            </a:r>
            <a:endParaRPr lang="en-US" sz="39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2464" y="2383155"/>
            <a:ext cx="7819073" cy="1110258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5" name="Text 2"/>
          <p:cNvSpPr/>
          <p:nvPr/>
        </p:nvSpPr>
        <p:spPr>
          <a:xfrm>
            <a:off x="851654" y="2572345"/>
            <a:ext cx="2523649" cy="315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Pandas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51654" y="3001327"/>
            <a:ext cx="7440692" cy="302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Used for data manipulation and analysis. Provides data structures.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2464" y="3682603"/>
            <a:ext cx="7819073" cy="1110258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8" name="Text 5"/>
          <p:cNvSpPr/>
          <p:nvPr/>
        </p:nvSpPr>
        <p:spPr>
          <a:xfrm>
            <a:off x="851654" y="3871793"/>
            <a:ext cx="2523649" cy="315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NumPy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51654" y="4300776"/>
            <a:ext cx="7440692" cy="302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Essential for numerical computations. Used for array operations.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464" y="4982051"/>
            <a:ext cx="7819073" cy="1110258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11" name="Text 8"/>
          <p:cNvSpPr/>
          <p:nvPr/>
        </p:nvSpPr>
        <p:spPr>
          <a:xfrm>
            <a:off x="851654" y="5171242"/>
            <a:ext cx="2523649" cy="315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Scikit-learn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51654" y="5600224"/>
            <a:ext cx="7440692" cy="302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Provides machine learning algorithms. Simplifies model development.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2464" y="6281499"/>
            <a:ext cx="7819073" cy="1110258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14" name="Text 11"/>
          <p:cNvSpPr/>
          <p:nvPr/>
        </p:nvSpPr>
        <p:spPr>
          <a:xfrm>
            <a:off x="851654" y="6470690"/>
            <a:ext cx="2523649" cy="315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Matplotlib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51654" y="6899672"/>
            <a:ext cx="7440692" cy="302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Used for data visualization. Creates informative charts and graphs.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849392"/>
            <a:ext cx="7795260" cy="12846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Training: RandomForest, Decision Tree, SVM, XGBoost</a:t>
            </a:r>
            <a:endParaRPr lang="en-US" sz="40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2905641"/>
            <a:ext cx="481727" cy="48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3418721"/>
            <a:ext cx="2405777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RandomForest</a:t>
            </a:r>
            <a:endParaRPr lang="en-US" sz="20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60770" y="3790672"/>
            <a:ext cx="2405777" cy="924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Ensemble learning method. High accuracy and robustness.</a:t>
            </a:r>
            <a:endParaRPr lang="en-US" sz="150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12" y="2903736"/>
            <a:ext cx="481727" cy="48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4877" y="3418721"/>
            <a:ext cx="2405777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Decision Tree</a:t>
            </a:r>
            <a:endParaRPr lang="en-US" sz="20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55512" y="3739872"/>
            <a:ext cx="2405777" cy="1232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Simple and interpretable model. Foundation for complex algorithms.</a:t>
            </a:r>
            <a:endParaRPr lang="en-US" sz="150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253" y="2906276"/>
            <a:ext cx="481727" cy="48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0253" y="3418721"/>
            <a:ext cx="2405777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SVM</a:t>
            </a:r>
            <a:endParaRPr lang="en-US" sz="20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8983" y="3739872"/>
            <a:ext cx="2405777" cy="1232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Effective in high-dimensional spaces. Good for classification tasks.</a:t>
            </a:r>
            <a:endParaRPr lang="en-US" sz="150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5344716"/>
            <a:ext cx="481727" cy="4817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0770" y="6019086"/>
            <a:ext cx="2405777" cy="321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XGBoost</a:t>
            </a:r>
            <a:endParaRPr lang="en-US" sz="20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160770" y="6455807"/>
            <a:ext cx="2405777" cy="924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Optimized gradient boosting. Excellent performance.</a:t>
            </a:r>
            <a:endParaRPr lang="en-US" sz="150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050" y="466011"/>
            <a:ext cx="11963876" cy="5649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Results: Accuracy and Confusion Matrix for Each Model</a:t>
            </a:r>
            <a:endParaRPr lang="en-US" sz="35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50" y="1369814"/>
            <a:ext cx="10641925" cy="59594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3050" y="7519868"/>
            <a:ext cx="13444299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chart displays the models. XGBoost has the highest accuracy.</a:t>
            </a:r>
            <a:endParaRPr lang="en-US" sz="130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31555" y="216281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88%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431405" y="343281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74%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792845" y="470281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85%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874125" y="597281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86%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597456"/>
            <a:ext cx="13131879" cy="1427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API Integration: Enhancing Functionality with AI</a:t>
            </a:r>
            <a:endParaRPr lang="en-US" sz="44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41421" y="3342918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User Input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175" y="2452688"/>
            <a:ext cx="4596051" cy="45960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3231" y="3220462"/>
            <a:ext cx="133826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100" b="1" dirty="0">
              <a:solidFill>
                <a:schemeClr val="accent2">
                  <a:lumMod val="75000"/>
                </a:schemeClr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34337" y="3342918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API Call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5" y="2452688"/>
            <a:ext cx="4596051" cy="45960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54938" y="3611582"/>
            <a:ext cx="152519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100" b="1" dirty="0">
              <a:solidFill>
                <a:schemeClr val="accent2">
                  <a:lumMod val="75000"/>
                </a:schemeClr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4337" y="5801558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 Analysis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75" y="2452688"/>
            <a:ext cx="4596051" cy="45960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58460" y="5852577"/>
            <a:ext cx="163235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100" b="1" dirty="0">
              <a:solidFill>
                <a:schemeClr val="accent2">
                  <a:lumMod val="75000"/>
                </a:schemeClr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41421" y="5801558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Recommendations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5" y="2441258"/>
            <a:ext cx="4596051" cy="45960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14727" y="5461456"/>
            <a:ext cx="168593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100" b="1" dirty="0">
              <a:solidFill>
                <a:schemeClr val="accent2">
                  <a:lumMod val="75000"/>
                </a:schemeClr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9260" y="7289602"/>
            <a:ext cx="1313187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accent2">
                    <a:lumMod val="75000"/>
                  </a:scheme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Integration enhances the guidance system. AI provides personalized career recommendations to the user.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551503"/>
            <a:ext cx="7645479" cy="1427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User Interface: A User-Friendly Frontend Design</a:t>
            </a:r>
            <a:endParaRPr lang="en-US" sz="44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9260" y="354056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5" name="Text 2"/>
          <p:cNvSpPr/>
          <p:nvPr/>
        </p:nvSpPr>
        <p:spPr>
          <a:xfrm>
            <a:off x="904399" y="3610094"/>
            <a:ext cx="171331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45062" y="3540562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Intuitive Navigation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45062" y="4025741"/>
            <a:ext cx="3019901" cy="10272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Easy-to-use menus and clear labels. Makes exploring options simple.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9037" y="354056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9" name="Text 6"/>
          <p:cNvSpPr/>
          <p:nvPr/>
        </p:nvSpPr>
        <p:spPr>
          <a:xfrm>
            <a:off x="4822269" y="3610094"/>
            <a:ext cx="195263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74838" y="3540562"/>
            <a:ext cx="2865358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Interactive Elements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4838" y="4025741"/>
            <a:ext cx="3019901" cy="10272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Engaging queries and assessments. Help students discover interests.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9260" y="550795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</p:sp>
      <p:sp>
        <p:nvSpPr>
          <p:cNvPr id="13" name="Text 10"/>
          <p:cNvSpPr/>
          <p:nvPr/>
        </p:nvSpPr>
        <p:spPr>
          <a:xfrm>
            <a:off x="885587" y="5577483"/>
            <a:ext cx="208955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45062" y="5507950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 Appeal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45062" y="5993130"/>
            <a:ext cx="6949678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Modern design and pleasing aesthetics. Creates positive user experience.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61586"/>
            <a:ext cx="12983170" cy="713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Conclusion: Key Findings and Future Directions</a:t>
            </a:r>
            <a:endParaRPr lang="en-US" sz="44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9260" y="2403277"/>
            <a:ext cx="2188607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4" name="Text 2"/>
          <p:cNvSpPr/>
          <p:nvPr/>
        </p:nvSpPr>
        <p:spPr>
          <a:xfrm>
            <a:off x="963335" y="2817019"/>
            <a:ext cx="133826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1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51942" y="2617351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Effective Guidance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51942" y="3102531"/>
            <a:ext cx="47413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system provides valuable career advice.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044904" y="3643789"/>
            <a:ext cx="10729198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</p:spPr>
      </p:sp>
      <p:sp>
        <p:nvSpPr>
          <p:cNvPr id="8" name="Shape 6"/>
          <p:cNvSpPr/>
          <p:nvPr/>
        </p:nvSpPr>
        <p:spPr>
          <a:xfrm>
            <a:off x="749260" y="3766066"/>
            <a:ext cx="4377214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9" name="Text 7"/>
          <p:cNvSpPr/>
          <p:nvPr/>
        </p:nvSpPr>
        <p:spPr>
          <a:xfrm>
            <a:off x="963335" y="4179808"/>
            <a:ext cx="152519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1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40548" y="3980140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Improved Accuracy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40548" y="4465320"/>
            <a:ext cx="487441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and training enhanced model accuracy.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233511" y="5006578"/>
            <a:ext cx="854059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</p:spPr>
      </p:sp>
      <p:sp>
        <p:nvSpPr>
          <p:cNvPr id="13" name="Shape 11"/>
          <p:cNvSpPr/>
          <p:nvPr/>
        </p:nvSpPr>
        <p:spPr>
          <a:xfrm>
            <a:off x="749260" y="5128855"/>
            <a:ext cx="6565940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</p:spPr>
      </p:sp>
      <p:sp>
        <p:nvSpPr>
          <p:cNvPr id="14" name="Text 12"/>
          <p:cNvSpPr/>
          <p:nvPr/>
        </p:nvSpPr>
        <p:spPr>
          <a:xfrm>
            <a:off x="963335" y="5542598"/>
            <a:ext cx="163235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1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29274" y="5342930"/>
            <a:ext cx="338542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Personalized Experience</a:t>
            </a:r>
            <a:endParaRPr lang="en-US" sz="220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29274" y="5828109"/>
            <a:ext cx="453401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system makes career planning easier.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49260" y="6625471"/>
            <a:ext cx="1313187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Career Guidance System is highly beneficial. Future work will expand the dataset and improve UI.</a:t>
            </a:r>
            <a:endParaRPr lang="en-US" sz="1650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4764405"/>
            <a:ext cx="7810738" cy="713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Q&amp;A and Further Discussion</a:t>
            </a:r>
            <a:endParaRPr lang="en-US" sz="4450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260" y="5799058"/>
            <a:ext cx="1313187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Thank you for your attention! Now we open the floor for your questions.</a:t>
            </a:r>
            <a:endParaRPr lang="en-US" sz="1650" b="1" dirty="0">
              <a:solidFill>
                <a:schemeClr val="tx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04566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Challenge of Choosing a Career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7370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Real-World Scenario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Have you ever struggled to choose the right career? What if AI could guide students to make the best decision?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Career Advisor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introduces an AI-powered career advisor, leveraging the power of AI and ML to provide personalized guidance.</a:t>
            </a:r>
            <a:endParaRPr lang="en-US" sz="1750" dirty="0"/>
          </a:p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Goals: Empowering Students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208973"/>
            <a:ext cx="15585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3962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Predict Best Career Stream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8710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most suitable career path based on student preferences and 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628" y="3208973"/>
            <a:ext cx="20585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23962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Provide AI-Powered Advice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8710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personalized career recommendations using AI insights and data analysis.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619" y="5987296"/>
            <a:ext cx="19264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57141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Help Students Make Informed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students to make confident choices about their future careers.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121281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 Audience: Reaching Out to Students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9617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10th-Grade 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at a crucial stage of deciding their career path.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689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Parents &amp; Educators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Seeking AI-driven guidance for their children's career development.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Career Counselors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Looking for a tech-based advisory tool to enhance their services.</a:t>
            </a:r>
            <a:endParaRPr lang="en-US" sz="1750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Problem: Challenges in Career Guidance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895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83298"/>
            <a:ext cx="229195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students choose careers based on peer pressure or lack of awareness.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8950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483298"/>
            <a:ext cx="22920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career counseling is time-consuming and subjective.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895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483298"/>
            <a:ext cx="22919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Mismatch between student interests and chosen fields.</a:t>
            </a:r>
            <a:endParaRPr lang="en-US" sz="1750" dirty="0"/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433175" y="719582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9137928" cy="607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Solving Real-World Problems with AI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357030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2271" y="5632847"/>
            <a:ext cx="133588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08490" y="3862268"/>
            <a:ext cx="3481149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Unbiased Recommendations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objective career suggestions based on data and student profiles.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6975" y="5632847"/>
            <a:ext cx="176451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63853" y="6652974"/>
            <a:ext cx="2502575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Reduces Uncertainty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insights help students understand their strengths and potential career paths.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8825" y="5632847"/>
            <a:ext cx="165021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296638" y="3862268"/>
            <a:ext cx="2769275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Personalized Guidance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AI-generated advice tailored to individual student preferences and abilities.</a:t>
            </a:r>
            <a:endParaRPr lang="en-US" sz="1500" dirty="0"/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832961"/>
            <a:ext cx="7335441" cy="6020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Scope &amp; Future Enhancements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72402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3069" y="1916668"/>
            <a:ext cx="4180880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Expansion to More Career Streams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13069" y="2333268"/>
            <a:ext cx="6542961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a wider range of career fields, such as Engineering, Law, Design, etc.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14217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3069" y="3334822"/>
            <a:ext cx="3854887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University Database Integration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13069" y="3751421"/>
            <a:ext cx="6542961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university databases for course recommendations and program information.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456033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3069" y="4752975"/>
            <a:ext cx="3747968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Resume &amp; Skill-Based Analysis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13069" y="5169575"/>
            <a:ext cx="6542961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resumes and skills to predict future job roles and career progression.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597848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3069" y="6171128"/>
            <a:ext cx="3967043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AI-Driven Mentorship Programs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13069" y="6587728"/>
            <a:ext cx="6542961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AI-powered mentorship programs to connect students with industry professionals.</a:t>
            </a:r>
            <a:endParaRPr lang="en-US" sz="1500" dirty="0"/>
          </a:p>
        </p:txBody>
      </p:sp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Revenue Generation: Making the Project Sustainable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44222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Freemium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785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career prediction is free, advanced AI advice is paid.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6067" y="4548783"/>
            <a:ext cx="12989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Subscription Plans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subscription plans for schools and coaching institutes.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54246" y="3597712"/>
            <a:ext cx="17145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384762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Advertising &amp; Partnerships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EdTech platforms for advertising and partnerships.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3949" y="6323886"/>
            <a:ext cx="16049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&amp; Data Collection: Building the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datasets (e.g., Kaggle, UCI), surveys &amp; reports from career counseling websites, synthetic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Hobbies &amp; interests, part-time job experience, weekly self-study hours, subject scores, analytical thinking &amp; reasoning, preferred learning method.</a:t>
            </a:r>
            <a:endParaRPr lang="en-US" sz="1750" dirty="0"/>
          </a:p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3175" y="7184390"/>
            <a:ext cx="3197225" cy="1045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5080</Words>
  <Application>WPS Presentation</Application>
  <PresentationFormat>On-screen Show (16:9)</PresentationFormat>
  <Paragraphs>278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SimSun</vt:lpstr>
      <vt:lpstr>Wingdings</vt:lpstr>
      <vt:lpstr>Merriweather Bold</vt:lpstr>
      <vt:lpstr>Segoe Print</vt:lpstr>
      <vt:lpstr>Merriweather Bold</vt:lpstr>
      <vt:lpstr>Merriweather Bold</vt:lpstr>
      <vt:lpstr>Open Sans</vt:lpstr>
      <vt:lpstr>Open Sans</vt:lpstr>
      <vt:lpstr>Open Sans</vt:lpstr>
      <vt:lpstr>Open Sans Bold</vt:lpstr>
      <vt:lpstr>Open Sans Bold</vt:lpstr>
      <vt:lpstr>Open Sans Bold</vt:lpstr>
      <vt:lpstr>Calibri</vt:lpstr>
      <vt:lpstr>Times New Roman</vt:lpstr>
      <vt:lpstr>Microsoft YaHei</vt:lpstr>
      <vt:lpstr>Arial Unicode MS</vt:lpstr>
      <vt:lpstr>Brygada 1918 Bold</vt:lpstr>
      <vt:lpstr>Brygada 1918 Bold</vt:lpstr>
      <vt:lpstr>Brygada 1918 Bold</vt:lpstr>
      <vt:lpstr>Montserrat Medium</vt:lpstr>
      <vt:lpstr>Montserrat Medium</vt:lpstr>
      <vt:lpstr>Montserrat Medium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SAGAR MEENA</cp:lastModifiedBy>
  <cp:revision>2</cp:revision>
  <dcterms:created xsi:type="dcterms:W3CDTF">2025-02-27T04:52:00Z</dcterms:created>
  <dcterms:modified xsi:type="dcterms:W3CDTF">2025-02-27T05:47:18Z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4EA1326A23D346C0A65649E87BFED4B6_12</vt:lpwstr>
  </property>
  <property fmtid="{D5CDD505-2E9C-101B-9397-08002B2CF9AE}" pid="3" name="KSOProductBuildVer">
    <vt:lpwstr>1033-12.2.0.20323</vt:lpwstr>
  </property>
</Properties>
</file>